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67" r:id="rId3"/>
    <p:sldId id="257" r:id="rId4"/>
    <p:sldId id="258" r:id="rId5"/>
    <p:sldId id="259" r:id="rId6"/>
    <p:sldId id="260" r:id="rId7"/>
    <p:sldId id="266" r:id="rId8"/>
  </p:sldIdLst>
  <p:sldSz cx="9144000" cy="5143500" type="screen16x9"/>
  <p:notesSz cx="6858000" cy="9144000"/>
  <p:embeddedFontLst>
    <p:embeddedFont>
      <p:font typeface="Montserrat" charset="0"/>
      <p:regular r:id="rId10"/>
      <p:bold r:id="rId11"/>
      <p:italic r:id="rId12"/>
      <p:boldItalic r:id="rId13"/>
    </p:embeddedFont>
    <p:embeddedFont>
      <p:font typeface="Nunito Medium" charset="0"/>
      <p:regular r:id="rId14"/>
      <p:bold r:id="rId15"/>
      <p:italic r:id="rId16"/>
      <p:boldItalic r:id="rId17"/>
    </p:embeddedFont>
    <p:embeddedFont>
      <p:font typeface="Oswald" charset="0"/>
      <p:regular r:id="rId18"/>
      <p:bold r:id="rId19"/>
    </p:embeddedFont>
    <p:embeddedFont>
      <p:font typeface="Playfair Display"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2" d="100"/>
          <a:sy n="102" d="100"/>
        </p:scale>
        <p:origin x="-456" y="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74300646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c6f88989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c6f8898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c6f88989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c6f88989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5c9231c2c3_0_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5c9231c2c3_0_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5c9231c2c3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5c9231c2c3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5c9231c2c3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5c9231c2c3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c6f88989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c6f88989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358475" y="0"/>
            <a:ext cx="38532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44250" y="1403850"/>
            <a:ext cx="8455500" cy="2146800"/>
          </a:xfrm>
          <a:prstGeom prst="rect">
            <a:avLst/>
          </a:prstGeom>
          <a:solidFill>
            <a:srgbClr val="FFFFFF"/>
          </a:solidFill>
        </p:spPr>
        <p:txBody>
          <a:bodyPr spcFirstLastPara="1" wrap="square" lIns="91425" tIns="91425" rIns="91425" bIns="91425" anchor="ctr" anchorCtr="0">
            <a:normAutofit/>
          </a:bodyPr>
          <a:lstStyle>
            <a:lvl1pPr lvl="0" algn="ctr">
              <a:spcBef>
                <a:spcPts val="0"/>
              </a:spcBef>
              <a:spcAft>
                <a:spcPts val="0"/>
              </a:spcAft>
              <a:buSzPts val="6800"/>
              <a:buFont typeface="Playfair Display"/>
              <a:buNone/>
              <a:defRPr sz="6800" b="1">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sz="6800" b="1">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sz="6800" b="1">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sz="6800" b="1">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sz="6800" b="1">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sz="6800" b="1">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sz="6800" b="1">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sz="6800" b="1">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sz="6800" b="1">
                <a:latin typeface="Playfair Display"/>
                <a:ea typeface="Playfair Display"/>
                <a:cs typeface="Playfair Display"/>
                <a:sym typeface="Playfair Display"/>
              </a:defRPr>
            </a:lvl9pPr>
          </a:lstStyle>
          <a:p>
            <a:endParaRPr/>
          </a:p>
        </p:txBody>
      </p:sp>
      <p:sp>
        <p:nvSpPr>
          <p:cNvPr id="13" name="Google Shape;13;p2"/>
          <p:cNvSpPr txBox="1">
            <a:spLocks noGrp="1"/>
          </p:cNvSpPr>
          <p:nvPr>
            <p:ph type="subTitle" idx="1"/>
          </p:nvPr>
        </p:nvSpPr>
        <p:spPr>
          <a:xfrm>
            <a:off x="344250" y="3550650"/>
            <a:ext cx="4910100" cy="577800"/>
          </a:xfrm>
          <a:prstGeom prst="rect">
            <a:avLst/>
          </a:prstGeom>
          <a:solidFill>
            <a:schemeClr val="dk2"/>
          </a:solidFill>
        </p:spPr>
        <p:txBody>
          <a:bodyPr spcFirstLastPara="1" wrap="square" lIns="91425" tIns="91425" rIns="91425" bIns="91425" anchor="ctr" anchorCtr="0">
            <a:normAutofit/>
          </a:bodyPr>
          <a:lstStyle>
            <a:lvl1pPr lv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9pPr>
          </a:lstStyle>
          <a:p>
            <a:endParaRPr/>
          </a:p>
        </p:txBody>
      </p:sp>
      <p:sp>
        <p:nvSpPr>
          <p:cNvPr id="14" name="Google Shape;14;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311700" y="999925"/>
            <a:ext cx="8520600" cy="2146200"/>
          </a:xfrm>
          <a:prstGeom prst="rect">
            <a:avLst/>
          </a:prstGeom>
        </p:spPr>
        <p:txBody>
          <a:bodyPr spcFirstLastPara="1" wrap="square" lIns="91425" tIns="91425" rIns="91425" bIns="91425" anchor="b" anchorCtr="0">
            <a:norm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highlight>
                  <a:schemeClr val="dk1"/>
                </a:highlight>
              </a:defRPr>
            </a:lvl1pPr>
            <a:lvl2pPr marL="914400" lvl="1" indent="-317500" algn="ctr">
              <a:spcBef>
                <a:spcPts val="0"/>
              </a:spcBef>
              <a:spcAft>
                <a:spcPts val="0"/>
              </a:spcAft>
              <a:buSzPts val="1400"/>
              <a:buChar char="○"/>
              <a:defRPr>
                <a:highlight>
                  <a:schemeClr val="dk1"/>
                </a:highlight>
              </a:defRPr>
            </a:lvl2pPr>
            <a:lvl3pPr marL="1371600" lvl="2" indent="-317500" algn="ctr">
              <a:spcBef>
                <a:spcPts val="0"/>
              </a:spcBef>
              <a:spcAft>
                <a:spcPts val="0"/>
              </a:spcAft>
              <a:buSzPts val="1400"/>
              <a:buChar char="■"/>
              <a:defRPr>
                <a:highlight>
                  <a:schemeClr val="dk1"/>
                </a:highlight>
              </a:defRPr>
            </a:lvl3pPr>
            <a:lvl4pPr marL="1828800" lvl="3" indent="-317500" algn="ctr">
              <a:spcBef>
                <a:spcPts val="0"/>
              </a:spcBef>
              <a:spcAft>
                <a:spcPts val="0"/>
              </a:spcAft>
              <a:buSzPts val="1400"/>
              <a:buChar char="●"/>
              <a:defRPr>
                <a:highlight>
                  <a:schemeClr val="dk1"/>
                </a:highlight>
              </a:defRPr>
            </a:lvl4pPr>
            <a:lvl5pPr marL="2286000" lvl="4" indent="-317500" algn="ctr">
              <a:spcBef>
                <a:spcPts val="0"/>
              </a:spcBef>
              <a:spcAft>
                <a:spcPts val="0"/>
              </a:spcAft>
              <a:buSzPts val="1400"/>
              <a:buChar char="○"/>
              <a:defRPr>
                <a:highlight>
                  <a:schemeClr val="dk1"/>
                </a:highlight>
              </a:defRPr>
            </a:lvl5pPr>
            <a:lvl6pPr marL="2743200" lvl="5" indent="-317500" algn="ctr">
              <a:spcBef>
                <a:spcPts val="0"/>
              </a:spcBef>
              <a:spcAft>
                <a:spcPts val="0"/>
              </a:spcAft>
              <a:buSzPts val="1400"/>
              <a:buChar char="■"/>
              <a:defRPr>
                <a:highlight>
                  <a:schemeClr val="dk1"/>
                </a:highlight>
              </a:defRPr>
            </a:lvl6pPr>
            <a:lvl7pPr marL="3200400" lvl="6" indent="-317500" algn="ctr">
              <a:spcBef>
                <a:spcPts val="0"/>
              </a:spcBef>
              <a:spcAft>
                <a:spcPts val="0"/>
              </a:spcAft>
              <a:buSzPts val="1400"/>
              <a:buChar char="●"/>
              <a:defRPr>
                <a:highlight>
                  <a:schemeClr val="dk1"/>
                </a:highlight>
              </a:defRPr>
            </a:lvl7pPr>
            <a:lvl8pPr marL="3657600" lvl="7" indent="-317500" algn="ctr">
              <a:spcBef>
                <a:spcPts val="0"/>
              </a:spcBef>
              <a:spcAft>
                <a:spcPts val="0"/>
              </a:spcAft>
              <a:buSzPts val="1400"/>
              <a:buChar char="○"/>
              <a:defRPr>
                <a:highlight>
                  <a:schemeClr val="dk1"/>
                </a:highlight>
              </a:defRPr>
            </a:lvl8pPr>
            <a:lvl9pPr marL="4114800" lvl="8" indent="-317500" algn="ctr">
              <a:spcBef>
                <a:spcPts val="0"/>
              </a:spcBef>
              <a:spcAft>
                <a:spcPts val="0"/>
              </a:spcAft>
              <a:buSzPts val="1400"/>
              <a:buChar char="■"/>
              <a:defRPr>
                <a:highlight>
                  <a:schemeClr val="dk1"/>
                </a:highlight>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4"/>
        </a:solidFill>
        <a:effectLst/>
      </p:bgPr>
    </p:bg>
    <p:spTree>
      <p:nvGrpSpPr>
        <p:cNvPr id="1"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344250" y="1403850"/>
            <a:ext cx="8455500" cy="2146800"/>
          </a:xfrm>
          <a:prstGeom prst="rect">
            <a:avLst/>
          </a:prstGeom>
          <a:solidFill>
            <a:srgbClr val="FFFFFF"/>
          </a:solidFill>
        </p:spPr>
        <p:txBody>
          <a:bodyPr spcFirstLastPara="1" wrap="square" lIns="91425" tIns="91425" rIns="91425" bIns="91425" anchor="ctr" anchorCtr="0">
            <a:normAutofit/>
          </a:bodyPr>
          <a:lstStyle>
            <a:lvl1pPr lvl="0" algn="ctr">
              <a:spcBef>
                <a:spcPts val="0"/>
              </a:spcBef>
              <a:spcAft>
                <a:spcPts val="0"/>
              </a:spcAft>
              <a:buSzPts val="4800"/>
              <a:buFont typeface="Playfair Display"/>
              <a:buNone/>
              <a:defRPr sz="4800" b="1">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sz="4800" b="1">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sz="4800" b="1">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sz="4800" b="1">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sz="4800" b="1">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sz="4800" b="1">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sz="4800" b="1">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sz="4800" b="1">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sz="4800" b="1">
                <a:latin typeface="Playfair Display"/>
                <a:ea typeface="Playfair Display"/>
                <a:cs typeface="Playfair Display"/>
                <a:sym typeface="Playfair Display"/>
              </a:defRPr>
            </a:lvl9pPr>
          </a:lstStyle>
          <a:p>
            <a:endParaRPr/>
          </a:p>
        </p:txBody>
      </p:sp>
      <p:sp>
        <p:nvSpPr>
          <p:cNvPr id="18" name="Google Shape;18;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1" name="Google Shape;21;p4"/>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5"/>
          <p:cNvSpPr txBox="1">
            <a:spLocks noGrp="1"/>
          </p:cNvSpPr>
          <p:nvPr>
            <p:ph type="body" idx="1"/>
          </p:nvPr>
        </p:nvSpPr>
        <p:spPr>
          <a:xfrm>
            <a:off x="311700" y="1234050"/>
            <a:ext cx="3999900" cy="33348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234050"/>
            <a:ext cx="3999900" cy="33348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 name="Google Shape;30;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a:endParaRPr/>
          </a:p>
        </p:txBody>
      </p:sp>
      <p:sp>
        <p:nvSpPr>
          <p:cNvPr id="37" name="Google Shape;3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9"/>
          <p:cNvSpPr txBox="1">
            <a:spLocks noGrp="1"/>
          </p:cNvSpPr>
          <p:nvPr>
            <p:ph type="title"/>
          </p:nvPr>
        </p:nvSpPr>
        <p:spPr>
          <a:xfrm>
            <a:off x="265500" y="1081675"/>
            <a:ext cx="4045200" cy="17862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9214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highlight>
                  <a:schemeClr val="lt1"/>
                </a:highlight>
              </a:defRPr>
            </a:lvl1pPr>
            <a:lvl2pPr marL="914400" lvl="1" indent="-317500">
              <a:spcBef>
                <a:spcPts val="0"/>
              </a:spcBef>
              <a:spcAft>
                <a:spcPts val="0"/>
              </a:spcAft>
              <a:buSzPts val="1400"/>
              <a:buChar char="○"/>
              <a:defRPr>
                <a:highlight>
                  <a:schemeClr val="lt1"/>
                </a:highlight>
              </a:defRPr>
            </a:lvl2pPr>
            <a:lvl3pPr marL="1371600" lvl="2" indent="-317500">
              <a:spcBef>
                <a:spcPts val="0"/>
              </a:spcBef>
              <a:spcAft>
                <a:spcPts val="0"/>
              </a:spcAft>
              <a:buSzPts val="1400"/>
              <a:buChar char="■"/>
              <a:defRPr>
                <a:highlight>
                  <a:schemeClr val="lt1"/>
                </a:highlight>
              </a:defRPr>
            </a:lvl3pPr>
            <a:lvl4pPr marL="1828800" lvl="3" indent="-317500">
              <a:spcBef>
                <a:spcPts val="0"/>
              </a:spcBef>
              <a:spcAft>
                <a:spcPts val="0"/>
              </a:spcAft>
              <a:buSzPts val="1400"/>
              <a:buChar char="●"/>
              <a:defRPr>
                <a:highlight>
                  <a:schemeClr val="lt1"/>
                </a:highlight>
              </a:defRPr>
            </a:lvl4pPr>
            <a:lvl5pPr marL="2286000" lvl="4" indent="-317500">
              <a:spcBef>
                <a:spcPts val="0"/>
              </a:spcBef>
              <a:spcAft>
                <a:spcPts val="0"/>
              </a:spcAft>
              <a:buSzPts val="1400"/>
              <a:buChar char="○"/>
              <a:defRPr>
                <a:highlight>
                  <a:schemeClr val="lt1"/>
                </a:highlight>
              </a:defRPr>
            </a:lvl5pPr>
            <a:lvl6pPr marL="2743200" lvl="5" indent="-317500">
              <a:spcBef>
                <a:spcPts val="0"/>
              </a:spcBef>
              <a:spcAft>
                <a:spcPts val="0"/>
              </a:spcAft>
              <a:buSzPts val="1400"/>
              <a:buChar char="■"/>
              <a:defRPr>
                <a:highlight>
                  <a:schemeClr val="lt1"/>
                </a:highlight>
              </a:defRPr>
            </a:lvl6pPr>
            <a:lvl7pPr marL="3200400" lvl="6" indent="-317500">
              <a:spcBef>
                <a:spcPts val="0"/>
              </a:spcBef>
              <a:spcAft>
                <a:spcPts val="0"/>
              </a:spcAft>
              <a:buSzPts val="1400"/>
              <a:buChar char="●"/>
              <a:defRPr>
                <a:highlight>
                  <a:schemeClr val="lt1"/>
                </a:highlight>
              </a:defRPr>
            </a:lvl7pPr>
            <a:lvl8pPr marL="3657600" lvl="7" indent="-317500">
              <a:spcBef>
                <a:spcPts val="0"/>
              </a:spcBef>
              <a:spcAft>
                <a:spcPts val="0"/>
              </a:spcAft>
              <a:buSzPts val="1400"/>
              <a:buChar char="○"/>
              <a:defRPr>
                <a:highlight>
                  <a:schemeClr val="lt1"/>
                </a:highlight>
              </a:defRPr>
            </a:lvl8pPr>
            <a:lvl9pPr marL="4114800" lvl="8" indent="-317500">
              <a:spcBef>
                <a:spcPts val="0"/>
              </a:spcBef>
              <a:spcAft>
                <a:spcPts val="0"/>
              </a:spcAft>
              <a:buSzPts val="1400"/>
              <a:buChar char="■"/>
              <a:defRPr>
                <a:highlight>
                  <a:schemeClr val="lt1"/>
                </a:highlight>
              </a:defRPr>
            </a:lvl9pPr>
          </a:lstStyle>
          <a:p>
            <a:endParaRPr/>
          </a:p>
        </p:txBody>
      </p:sp>
      <p:sp>
        <p:nvSpPr>
          <p:cNvPr id="44" name="Google Shape;4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highlight>
                  <a:schemeClr val="dk1"/>
                </a:highlight>
              </a:defRPr>
            </a:lvl1pPr>
          </a:lstStyle>
          <a:p>
            <a:endParaRPr/>
          </a:p>
        </p:txBody>
      </p:sp>
      <p:sp>
        <p:nvSpPr>
          <p:cNvPr id="47" name="Google Shape;47;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op">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234075"/>
            <a:ext cx="8520600" cy="33348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marL="914400" lvl="1"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marL="1371600" lvl="2"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marL="1828800" lvl="3"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marL="2286000" lvl="4"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marL="2743200" lvl="5"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marL="3200400" lvl="6"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marL="3657600" lvl="7"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marL="4114800" lvl="8"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445425" y="478063"/>
            <a:ext cx="4255500" cy="187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3620"/>
              <a:t>Welcome</a:t>
            </a:r>
            <a:br>
              <a:rPr lang="en" sz="3620"/>
            </a:br>
            <a:r>
              <a:rPr lang="en" sz="3620"/>
              <a:t>To the world of data science</a:t>
            </a:r>
            <a:endParaRPr sz="3620"/>
          </a:p>
        </p:txBody>
      </p:sp>
      <p:sp>
        <p:nvSpPr>
          <p:cNvPr id="59" name="Google Shape;59;p13"/>
          <p:cNvSpPr txBox="1">
            <a:spLocks noGrp="1"/>
          </p:cNvSpPr>
          <p:nvPr>
            <p:ph type="subTitle" idx="1"/>
          </p:nvPr>
        </p:nvSpPr>
        <p:spPr>
          <a:xfrm>
            <a:off x="497650" y="2434450"/>
            <a:ext cx="4737300" cy="1534200"/>
          </a:xfrm>
          <a:prstGeom prst="rect">
            <a:avLst/>
          </a:prstGeom>
        </p:spPr>
        <p:txBody>
          <a:bodyPr spcFirstLastPara="1" wrap="square" lIns="91425" tIns="91425" rIns="91425" bIns="91425" anchor="ctr" anchorCtr="0">
            <a:noAutofit/>
          </a:bodyPr>
          <a:lstStyle/>
          <a:p>
            <a:pPr marL="0" lvl="0" indent="0" algn="l" rtl="0">
              <a:lnSpc>
                <a:spcPct val="80000"/>
              </a:lnSpc>
              <a:spcBef>
                <a:spcPts val="0"/>
              </a:spcBef>
              <a:spcAft>
                <a:spcPts val="0"/>
              </a:spcAft>
              <a:buSzPts val="935"/>
              <a:buNone/>
            </a:pPr>
            <a:r>
              <a:rPr lang="en" sz="1660" dirty="0"/>
              <a:t>Let's </a:t>
            </a:r>
            <a:r>
              <a:rPr lang="en" sz="1660"/>
              <a:t>study </a:t>
            </a:r>
            <a:r>
              <a:rPr lang="en" sz="1660" smtClean="0"/>
              <a:t>an</a:t>
            </a:r>
            <a:r>
              <a:rPr lang="en" sz="1660" smtClean="0"/>
              <a:t> </a:t>
            </a:r>
            <a:r>
              <a:rPr lang="en" sz="1660"/>
              <a:t>interesting </a:t>
            </a:r>
            <a:r>
              <a:rPr lang="en" sz="1660" smtClean="0"/>
              <a:t>topic </a:t>
            </a:r>
            <a:r>
              <a:rPr lang="en" sz="1660" dirty="0"/>
              <a:t>in data science</a:t>
            </a:r>
            <a:endParaRPr sz="1660" dirty="0"/>
          </a:p>
          <a:p>
            <a:pPr marL="0" lvl="0" indent="0" algn="l" rtl="0">
              <a:lnSpc>
                <a:spcPct val="80000"/>
              </a:lnSpc>
              <a:spcBef>
                <a:spcPts val="0"/>
              </a:spcBef>
              <a:spcAft>
                <a:spcPts val="0"/>
              </a:spcAft>
              <a:buSzPts val="935"/>
              <a:buNone/>
            </a:pPr>
            <a:endParaRPr sz="1660" dirty="0"/>
          </a:p>
          <a:p>
            <a:pPr marL="457200" lvl="0" indent="-334010" algn="l" rtl="0">
              <a:lnSpc>
                <a:spcPct val="80000"/>
              </a:lnSpc>
              <a:spcBef>
                <a:spcPts val="0"/>
              </a:spcBef>
              <a:spcAft>
                <a:spcPts val="0"/>
              </a:spcAft>
              <a:buSzPts val="1660"/>
              <a:buChar char="●"/>
            </a:pPr>
            <a:r>
              <a:rPr lang="en" sz="1660" dirty="0" smtClean="0"/>
              <a:t>EDA</a:t>
            </a:r>
            <a:endParaRPr sz="166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6299" y="877078"/>
            <a:ext cx="5216795" cy="2640942"/>
          </a:xfrm>
        </p:spPr>
        <p:txBody>
          <a:bodyPr>
            <a:normAutofit/>
          </a:bodyPr>
          <a:lstStyle/>
          <a:p>
            <a:r>
              <a:rPr lang="en-US" sz="1400" dirty="0" smtClean="0"/>
              <a:t>When we buy some packaged food items, we check its components, manufacturing date, expiry data, weight  details but why?</a:t>
            </a:r>
            <a:br>
              <a:rPr lang="en-US" sz="1400" dirty="0" smtClean="0"/>
            </a:br>
            <a:r>
              <a:rPr lang="en-US" sz="1400" dirty="0" smtClean="0"/>
              <a:t>We do it to know what we are consuming, to know our food item, what it can result in……</a:t>
            </a:r>
            <a:br>
              <a:rPr lang="en-US" sz="1400" dirty="0" smtClean="0"/>
            </a:br>
            <a:r>
              <a:rPr lang="en-US" sz="1400" dirty="0" smtClean="0"/>
              <a:t>It is known as EDA(Exploratory data analysis.)</a:t>
            </a:r>
            <a:endParaRPr lang="en-US" sz="1400"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6318" y="877079"/>
            <a:ext cx="2939143" cy="25099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65520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title"/>
          </p:nvPr>
        </p:nvSpPr>
        <p:spPr>
          <a:xfrm>
            <a:off x="893253" y="600467"/>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Exploratory Data Analysis</a:t>
            </a:r>
            <a:endParaRPr dirty="0"/>
          </a:p>
        </p:txBody>
      </p:sp>
      <p:sp>
        <p:nvSpPr>
          <p:cNvPr id="65" name="Google Shape;65;p14"/>
          <p:cNvSpPr txBox="1">
            <a:spLocks noGrp="1"/>
          </p:cNvSpPr>
          <p:nvPr>
            <p:ph type="body" idx="1"/>
          </p:nvPr>
        </p:nvSpPr>
        <p:spPr>
          <a:xfrm>
            <a:off x="938275" y="1571775"/>
            <a:ext cx="7030500" cy="25416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6100" b="1" dirty="0">
                <a:solidFill>
                  <a:srgbClr val="273239"/>
                </a:solidFill>
                <a:highlight>
                  <a:srgbClr val="FFFFFF"/>
                </a:highlight>
              </a:rPr>
              <a:t> What is EDA? </a:t>
            </a:r>
            <a:endParaRPr sz="6100" b="1" dirty="0">
              <a:solidFill>
                <a:srgbClr val="273239"/>
              </a:solidFill>
              <a:highlight>
                <a:srgbClr val="FFFFFF"/>
              </a:highlight>
            </a:endParaRPr>
          </a:p>
          <a:p>
            <a:pPr marL="0" lvl="0" indent="0" algn="l" rtl="0">
              <a:spcBef>
                <a:spcPts val="1200"/>
              </a:spcBef>
              <a:spcAft>
                <a:spcPts val="0"/>
              </a:spcAft>
              <a:buNone/>
            </a:pPr>
            <a:r>
              <a:rPr lang="en" sz="6100" dirty="0">
                <a:solidFill>
                  <a:srgbClr val="273239"/>
                </a:solidFill>
                <a:highlight>
                  <a:srgbClr val="FFFFFF"/>
                </a:highlight>
              </a:rPr>
              <a:t>It</a:t>
            </a:r>
            <a:r>
              <a:rPr lang="en" sz="6100" b="1" dirty="0">
                <a:solidFill>
                  <a:srgbClr val="273239"/>
                </a:solidFill>
                <a:highlight>
                  <a:srgbClr val="FFFFFF"/>
                </a:highlight>
              </a:rPr>
              <a:t> </a:t>
            </a:r>
            <a:r>
              <a:rPr lang="en" sz="6100" dirty="0">
                <a:solidFill>
                  <a:srgbClr val="273239"/>
                </a:solidFill>
                <a:highlight>
                  <a:srgbClr val="FFFFFF"/>
                </a:highlight>
              </a:rPr>
              <a:t>is an approach that is used to analyze the data and discover trends, patterns, or check assumptions in data with the help of statistical summaries and graphical representations. </a:t>
            </a:r>
            <a:endParaRPr sz="6100" dirty="0">
              <a:solidFill>
                <a:srgbClr val="273239"/>
              </a:solidFill>
              <a:highlight>
                <a:srgbClr val="FFFFFF"/>
              </a:highlight>
            </a:endParaRPr>
          </a:p>
          <a:p>
            <a:pPr marL="0" lvl="0" indent="0" algn="l" rtl="0">
              <a:spcBef>
                <a:spcPts val="1200"/>
              </a:spcBef>
              <a:spcAft>
                <a:spcPts val="0"/>
              </a:spcAft>
              <a:buNone/>
            </a:pPr>
            <a:r>
              <a:rPr lang="en" sz="6100" dirty="0">
                <a:solidFill>
                  <a:srgbClr val="273239"/>
                </a:solidFill>
                <a:highlight>
                  <a:srgbClr val="FFFFFF"/>
                </a:highlight>
              </a:rPr>
              <a:t>It is used for gaining a better understanding of data aspects like: </a:t>
            </a:r>
            <a:endParaRPr sz="6100" dirty="0">
              <a:solidFill>
                <a:srgbClr val="273239"/>
              </a:solidFill>
              <a:highlight>
                <a:srgbClr val="FFFFFF"/>
              </a:highlight>
            </a:endParaRPr>
          </a:p>
          <a:p>
            <a:pPr marL="0" lvl="0" indent="0" algn="l" rtl="0">
              <a:spcBef>
                <a:spcPts val="1200"/>
              </a:spcBef>
              <a:spcAft>
                <a:spcPts val="0"/>
              </a:spcAft>
              <a:buNone/>
            </a:pPr>
            <a:r>
              <a:rPr lang="en" sz="6100" dirty="0">
                <a:solidFill>
                  <a:srgbClr val="273239"/>
                </a:solidFill>
                <a:highlight>
                  <a:srgbClr val="FFFFFF"/>
                </a:highlight>
              </a:rPr>
              <a:t>– main features of data </a:t>
            </a:r>
            <a:endParaRPr sz="6100" dirty="0">
              <a:solidFill>
                <a:srgbClr val="273239"/>
              </a:solidFill>
              <a:highlight>
                <a:srgbClr val="FFFFFF"/>
              </a:highlight>
            </a:endParaRPr>
          </a:p>
          <a:p>
            <a:pPr marL="0" lvl="0" indent="0" algn="l" rtl="0">
              <a:spcBef>
                <a:spcPts val="1200"/>
              </a:spcBef>
              <a:spcAft>
                <a:spcPts val="0"/>
              </a:spcAft>
              <a:buNone/>
            </a:pPr>
            <a:r>
              <a:rPr lang="en" sz="6100" dirty="0">
                <a:solidFill>
                  <a:srgbClr val="273239"/>
                </a:solidFill>
                <a:highlight>
                  <a:srgbClr val="FFFFFF"/>
                </a:highlight>
              </a:rPr>
              <a:t>– variables and relationships that hold between them </a:t>
            </a:r>
            <a:endParaRPr sz="6100" dirty="0">
              <a:solidFill>
                <a:srgbClr val="273239"/>
              </a:solidFill>
              <a:highlight>
                <a:srgbClr val="FFFFFF"/>
              </a:highlight>
            </a:endParaRPr>
          </a:p>
          <a:p>
            <a:pPr marL="0" lvl="0" indent="0" algn="l" rtl="0">
              <a:spcBef>
                <a:spcPts val="1200"/>
              </a:spcBef>
              <a:spcAft>
                <a:spcPts val="0"/>
              </a:spcAft>
              <a:buNone/>
            </a:pPr>
            <a:r>
              <a:rPr lang="en" sz="6100" dirty="0">
                <a:solidFill>
                  <a:srgbClr val="273239"/>
                </a:solidFill>
                <a:highlight>
                  <a:srgbClr val="FFFFFF"/>
                </a:highlight>
              </a:rPr>
              <a:t>– identifying which variables are important for our problem </a:t>
            </a:r>
            <a:endParaRPr sz="6100" dirty="0">
              <a:solidFill>
                <a:srgbClr val="273239"/>
              </a:solidFill>
              <a:highlight>
                <a:srgbClr val="FFFFFF"/>
              </a:highlight>
            </a:endParaRPr>
          </a:p>
          <a:p>
            <a:pPr marL="0" lvl="0" indent="0" algn="l" rtl="0">
              <a:spcBef>
                <a:spcPts val="1200"/>
              </a:spcBef>
              <a:spcAft>
                <a:spcPts val="0"/>
              </a:spcAft>
              <a:buNone/>
            </a:pPr>
            <a:endParaRPr sz="1400" dirty="0">
              <a:solidFill>
                <a:srgbClr val="273239"/>
              </a:solidFill>
              <a:highlight>
                <a:srgbClr val="FFFFFF"/>
              </a:highlight>
            </a:endParaRPr>
          </a:p>
          <a:p>
            <a:pPr marL="0" lvl="0" indent="0" algn="l" rtl="0">
              <a:spcBef>
                <a:spcPts val="1200"/>
              </a:spcBef>
              <a:spcAft>
                <a:spcPts val="1200"/>
              </a:spcAft>
              <a:buNone/>
            </a:pPr>
            <a:endParaRPr sz="1400" dirty="0">
              <a:solidFill>
                <a:srgbClr val="273239"/>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Types of EDA</a:t>
            </a:r>
            <a:endParaRPr/>
          </a:p>
        </p:txBody>
      </p:sp>
      <p:sp>
        <p:nvSpPr>
          <p:cNvPr id="71" name="Google Shape;71;p15"/>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72" name="Google Shape;72;p15"/>
          <p:cNvPicPr preferRelativeResize="0"/>
          <p:nvPr/>
        </p:nvPicPr>
        <p:blipFill>
          <a:blip r:embed="rId3">
            <a:alphaModFix/>
          </a:blip>
          <a:stretch>
            <a:fillRect/>
          </a:stretch>
        </p:blipFill>
        <p:spPr>
          <a:xfrm>
            <a:off x="450245" y="1234075"/>
            <a:ext cx="8321680" cy="3517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Steps to perform EDA</a:t>
            </a:r>
            <a:endParaRPr dirty="0"/>
          </a:p>
        </p:txBody>
      </p:sp>
      <p:sp>
        <p:nvSpPr>
          <p:cNvPr id="78" name="Google Shape;78;p16"/>
          <p:cNvSpPr txBox="1">
            <a:spLocks noGrp="1"/>
          </p:cNvSpPr>
          <p:nvPr>
            <p:ph type="body" idx="1"/>
          </p:nvPr>
        </p:nvSpPr>
        <p:spPr>
          <a:xfrm>
            <a:off x="317242" y="1085235"/>
            <a:ext cx="8826758" cy="32133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200" b="1" dirty="0">
                <a:solidFill>
                  <a:srgbClr val="374151"/>
                </a:solidFill>
                <a:highlight>
                  <a:srgbClr val="F7F7F8"/>
                </a:highlight>
              </a:rPr>
              <a:t>1. Data Collection: </a:t>
            </a:r>
            <a:r>
              <a:rPr lang="en" sz="1200" dirty="0">
                <a:solidFill>
                  <a:srgbClr val="374151"/>
                </a:solidFill>
                <a:highlight>
                  <a:srgbClr val="F7F7F8"/>
                </a:highlight>
                <a:latin typeface="Nunito Medium"/>
                <a:ea typeface="Nunito Medium"/>
                <a:cs typeface="Nunito Medium"/>
                <a:sym typeface="Nunito Medium"/>
              </a:rPr>
              <a:t>Gather the data from various sources, such as databases, files, APIs, or web scraping. Ensure that the data is in a format suitable for analysis</a:t>
            </a:r>
            <a:r>
              <a:rPr lang="en" sz="1200" dirty="0" smtClean="0">
                <a:solidFill>
                  <a:srgbClr val="374151"/>
                </a:solidFill>
                <a:highlight>
                  <a:srgbClr val="F7F7F8"/>
                </a:highlight>
                <a:latin typeface="Nunito Medium"/>
                <a:ea typeface="Nunito Medium"/>
                <a:cs typeface="Nunito Medium"/>
                <a:sym typeface="Nunito Medium"/>
              </a:rPr>
              <a:t>.</a:t>
            </a:r>
            <a:endParaRPr sz="1200" dirty="0">
              <a:solidFill>
                <a:srgbClr val="374151"/>
              </a:solidFill>
              <a:highlight>
                <a:srgbClr val="F7F7F8"/>
              </a:highlight>
              <a:latin typeface="Nunito Medium"/>
              <a:ea typeface="Nunito Medium"/>
              <a:cs typeface="Nunito Medium"/>
              <a:sym typeface="Nunito Medium"/>
            </a:endParaRPr>
          </a:p>
          <a:p>
            <a:pPr marL="0" lvl="0" indent="0" algn="l" rtl="0">
              <a:spcBef>
                <a:spcPts val="1200"/>
              </a:spcBef>
              <a:spcAft>
                <a:spcPts val="0"/>
              </a:spcAft>
              <a:buNone/>
            </a:pPr>
            <a:r>
              <a:rPr lang="en" sz="1200" b="1" dirty="0">
                <a:solidFill>
                  <a:srgbClr val="374151"/>
                </a:solidFill>
                <a:highlight>
                  <a:srgbClr val="F7F7F8"/>
                </a:highlight>
              </a:rPr>
              <a:t>2. Data Inspection:</a:t>
            </a:r>
            <a:r>
              <a:rPr lang="en" sz="1200" dirty="0">
                <a:solidFill>
                  <a:srgbClr val="374151"/>
                </a:solidFill>
                <a:highlight>
                  <a:srgbClr val="F7F7F8"/>
                </a:highlight>
                <a:latin typeface="Nunito Medium"/>
                <a:ea typeface="Nunito Medium"/>
                <a:cs typeface="Nunito Medium"/>
                <a:sym typeface="Nunito Medium"/>
              </a:rPr>
              <a:t> Take an initial look at the data to understand its structure and format. Check the first few rows, variable names, data types, and general statistics.</a:t>
            </a:r>
            <a:endParaRPr sz="1200" dirty="0">
              <a:solidFill>
                <a:srgbClr val="374151"/>
              </a:solidFill>
              <a:highlight>
                <a:srgbClr val="F7F7F8"/>
              </a:highlight>
              <a:latin typeface="Nunito Medium"/>
              <a:ea typeface="Nunito Medium"/>
              <a:cs typeface="Nunito Medium"/>
              <a:sym typeface="Nunito Medium"/>
            </a:endParaRPr>
          </a:p>
          <a:p>
            <a:pPr marL="0" lvl="0" indent="0" algn="l" rtl="0">
              <a:spcBef>
                <a:spcPts val="1200"/>
              </a:spcBef>
              <a:spcAft>
                <a:spcPts val="0"/>
              </a:spcAft>
              <a:buNone/>
            </a:pPr>
            <a:r>
              <a:rPr lang="en" b="1" dirty="0">
                <a:solidFill>
                  <a:srgbClr val="374151"/>
                </a:solidFill>
                <a:highlight>
                  <a:srgbClr val="F7F7F8"/>
                </a:highlight>
              </a:rPr>
              <a:t> </a:t>
            </a:r>
            <a:r>
              <a:rPr lang="en" sz="1200" b="1" dirty="0">
                <a:solidFill>
                  <a:srgbClr val="374151"/>
                </a:solidFill>
                <a:highlight>
                  <a:srgbClr val="F7F7F8"/>
                </a:highlight>
              </a:rPr>
              <a:t>3. Data Cleaning:</a:t>
            </a:r>
            <a:r>
              <a:rPr lang="en" sz="1200" dirty="0">
                <a:solidFill>
                  <a:srgbClr val="374151"/>
                </a:solidFill>
                <a:highlight>
                  <a:srgbClr val="F7F7F8"/>
                </a:highlight>
                <a:latin typeface="Nunito Medium"/>
                <a:ea typeface="Nunito Medium"/>
                <a:cs typeface="Nunito Medium"/>
                <a:sym typeface="Nunito Medium"/>
              </a:rPr>
              <a:t> Cleanse the data to handle missing values, duplicates, and outliers. Impute missing data or decide on an appropriate strategy for dealing with them. Remove any duplicate records that might skew the analysis. Handle outliers by either removing them or transforming their values.</a:t>
            </a:r>
            <a:endParaRPr sz="1200" dirty="0">
              <a:solidFill>
                <a:srgbClr val="374151"/>
              </a:solidFill>
              <a:highlight>
                <a:srgbClr val="F7F7F8"/>
              </a:highlight>
              <a:latin typeface="Nunito Medium"/>
              <a:ea typeface="Nunito Medium"/>
              <a:cs typeface="Nunito Medium"/>
              <a:sym typeface="Nunito Medium"/>
            </a:endParaRPr>
          </a:p>
          <a:p>
            <a:pPr marL="0" lvl="0" indent="0" algn="l" rtl="0">
              <a:spcBef>
                <a:spcPts val="1200"/>
              </a:spcBef>
              <a:spcAft>
                <a:spcPts val="0"/>
              </a:spcAft>
              <a:buNone/>
            </a:pPr>
            <a:r>
              <a:rPr lang="en" b="1" dirty="0">
                <a:solidFill>
                  <a:srgbClr val="374151"/>
                </a:solidFill>
                <a:highlight>
                  <a:srgbClr val="F7F7F8"/>
                </a:highlight>
              </a:rPr>
              <a:t> </a:t>
            </a:r>
            <a:r>
              <a:rPr lang="en" sz="1200" b="1" dirty="0">
                <a:solidFill>
                  <a:srgbClr val="374151"/>
                </a:solidFill>
                <a:highlight>
                  <a:srgbClr val="F7F7F8"/>
                </a:highlight>
              </a:rPr>
              <a:t>4. Data Visualization:</a:t>
            </a:r>
            <a:r>
              <a:rPr lang="en" sz="1200" dirty="0">
                <a:solidFill>
                  <a:srgbClr val="374151"/>
                </a:solidFill>
                <a:highlight>
                  <a:srgbClr val="F7F7F8"/>
                </a:highlight>
                <a:latin typeface="Nunito Medium"/>
                <a:ea typeface="Nunito Medium"/>
                <a:cs typeface="Nunito Medium"/>
                <a:sym typeface="Nunito Medium"/>
              </a:rPr>
              <a:t> Use data visualization techniques to represent the data graphically. Create plots such as histograms, scatter plots, box plots, bar charts, heatmaps, etc., to explore the distribution of data, identify patterns, and detect anomalies.</a:t>
            </a:r>
            <a:endParaRPr sz="1200" dirty="0">
              <a:solidFill>
                <a:srgbClr val="374151"/>
              </a:solidFill>
              <a:highlight>
                <a:srgbClr val="F7F7F8"/>
              </a:highlight>
              <a:latin typeface="Nunito Medium"/>
              <a:ea typeface="Nunito Medium"/>
              <a:cs typeface="Nunito Medium"/>
              <a:sym typeface="Nunito Medium"/>
            </a:endParaRPr>
          </a:p>
          <a:p>
            <a:pPr marL="0" lvl="0" indent="0" algn="l" rtl="0">
              <a:spcBef>
                <a:spcPts val="1200"/>
              </a:spcBef>
              <a:spcAft>
                <a:spcPts val="0"/>
              </a:spcAft>
              <a:buNone/>
            </a:pPr>
            <a:r>
              <a:rPr lang="en" sz="1200" b="1" dirty="0">
                <a:solidFill>
                  <a:srgbClr val="374151"/>
                </a:solidFill>
                <a:highlight>
                  <a:srgbClr val="F7F7F8"/>
                </a:highlight>
              </a:rPr>
              <a:t>5. Data Transformation:</a:t>
            </a:r>
            <a:r>
              <a:rPr lang="en" sz="1200" dirty="0">
                <a:solidFill>
                  <a:srgbClr val="374151"/>
                </a:solidFill>
                <a:highlight>
                  <a:srgbClr val="F7F7F8"/>
                </a:highlight>
                <a:latin typeface="Nunito Medium"/>
                <a:ea typeface="Nunito Medium"/>
                <a:cs typeface="Nunito Medium"/>
                <a:sym typeface="Nunito Medium"/>
              </a:rPr>
              <a:t> If necessary, perform data transformations such as log transformations, scaling, or normalization to make the data suitable for analysis.</a:t>
            </a:r>
            <a:endParaRPr sz="1200" dirty="0">
              <a:solidFill>
                <a:srgbClr val="374151"/>
              </a:solidFill>
              <a:highlight>
                <a:srgbClr val="F7F7F8"/>
              </a:highlight>
              <a:latin typeface="Nunito Medium"/>
              <a:ea typeface="Nunito Medium"/>
              <a:cs typeface="Nunito Medium"/>
              <a:sym typeface="Nunito Medium"/>
            </a:endParaRPr>
          </a:p>
          <a:p>
            <a:pPr marL="0" lvl="0" indent="0" algn="l" rtl="0">
              <a:spcBef>
                <a:spcPts val="1200"/>
              </a:spcBef>
              <a:spcAft>
                <a:spcPts val="0"/>
              </a:spcAft>
              <a:buNone/>
            </a:pPr>
            <a:endParaRPr dirty="0">
              <a:solidFill>
                <a:srgbClr val="374151"/>
              </a:solidFill>
              <a:highlight>
                <a:srgbClr val="F7F7F8"/>
              </a:highlight>
              <a:latin typeface="Nunito Medium"/>
              <a:ea typeface="Nunito Medium"/>
              <a:cs typeface="Nunito Medium"/>
              <a:sym typeface="Nunito Medium"/>
            </a:endParaRPr>
          </a:p>
          <a:p>
            <a:pPr marL="0" lvl="0" indent="0" algn="l" rtl="0">
              <a:spcBef>
                <a:spcPts val="1200"/>
              </a:spcBef>
              <a:spcAft>
                <a:spcPts val="0"/>
              </a:spcAft>
              <a:buNone/>
            </a:pPr>
            <a:endParaRPr dirty="0">
              <a:solidFill>
                <a:srgbClr val="374151"/>
              </a:solidFill>
              <a:highlight>
                <a:srgbClr val="F7F7F8"/>
              </a:highlight>
              <a:latin typeface="Nunito Medium"/>
              <a:ea typeface="Nunito Medium"/>
              <a:cs typeface="Nunito Medium"/>
              <a:sym typeface="Nunito Medium"/>
            </a:endParaRPr>
          </a:p>
          <a:p>
            <a:pPr marL="0" lvl="0" indent="0" algn="l" rtl="0">
              <a:spcBef>
                <a:spcPts val="1200"/>
              </a:spcBef>
              <a:spcAft>
                <a:spcPts val="1200"/>
              </a:spcAft>
              <a:buNone/>
            </a:pPr>
            <a:endParaRPr dirty="0">
              <a:solidFill>
                <a:srgbClr val="374151"/>
              </a:solidFill>
              <a:highlight>
                <a:srgbClr val="F7F7F8"/>
              </a:highlight>
              <a:latin typeface="Nunito Medium"/>
              <a:ea typeface="Nunito Medium"/>
              <a:cs typeface="Nunito Medium"/>
              <a:sym typeface="Nunito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Implementation of EDA</a:t>
            </a:r>
            <a:endParaRPr/>
          </a:p>
        </p:txBody>
      </p:sp>
      <p:sp>
        <p:nvSpPr>
          <p:cNvPr id="84" name="Google Shape;84;p17"/>
          <p:cNvSpPr txBox="1">
            <a:spLocks noGrp="1"/>
          </p:cNvSpPr>
          <p:nvPr>
            <p:ph type="body" idx="1"/>
          </p:nvPr>
        </p:nvSpPr>
        <p:spPr>
          <a:xfrm>
            <a:off x="332015" y="1035698"/>
            <a:ext cx="7942414" cy="3262612"/>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EDA can be performed using python or R language.</a:t>
            </a:r>
            <a:endParaRPr dirty="0"/>
          </a:p>
          <a:p>
            <a:pPr marL="0" lvl="0" indent="0" algn="l" rtl="0">
              <a:spcBef>
                <a:spcPts val="1200"/>
              </a:spcBef>
              <a:spcAft>
                <a:spcPts val="1200"/>
              </a:spcAft>
              <a:buNone/>
            </a:pPr>
            <a:endParaRPr dirty="0"/>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2015" y="1576873"/>
            <a:ext cx="8513406" cy="3470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3"/>
          <p:cNvSpPr txBox="1">
            <a:spLocks noGrp="1"/>
          </p:cNvSpPr>
          <p:nvPr>
            <p:ph type="title"/>
          </p:nvPr>
        </p:nvSpPr>
        <p:spPr>
          <a:xfrm>
            <a:off x="265500" y="1081675"/>
            <a:ext cx="4045200" cy="17862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smtClean="0"/>
              <a:t>Thankyou</a:t>
            </a:r>
            <a:endParaRPr dirty="0"/>
          </a:p>
        </p:txBody>
      </p:sp>
      <p:sp>
        <p:nvSpPr>
          <p:cNvPr id="141" name="Google Shape;141;p23"/>
          <p:cNvSpPr txBox="1">
            <a:spLocks noGrp="1"/>
          </p:cNvSpPr>
          <p:nvPr>
            <p:ph type="subTitle" idx="1"/>
          </p:nvPr>
        </p:nvSpPr>
        <p:spPr>
          <a:xfrm>
            <a:off x="265500" y="2921401"/>
            <a:ext cx="4045200" cy="13455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US" dirty="0" smtClean="0"/>
              <a:t>Open for your questions….</a:t>
            </a:r>
            <a:endParaRPr dirty="0"/>
          </a:p>
        </p:txBody>
      </p:sp>
      <p:pic>
        <p:nvPicPr>
          <p:cNvPr id="142" name="Google Shape;142;p23" descr="Black and white image of The Eiffel Tower"/>
          <p:cNvPicPr preferRelativeResize="0"/>
          <p:nvPr/>
        </p:nvPicPr>
        <p:blipFill rotWithShape="1">
          <a:blip r:embed="rId3">
            <a:alphaModFix/>
          </a:blip>
          <a:srcRect l="6027" t="4245" r="10840" b="2235"/>
          <a:stretch/>
        </p:blipFill>
        <p:spPr>
          <a:xfrm>
            <a:off x="4572000" y="0"/>
            <a:ext cx="4572000" cy="5143500"/>
          </a:xfrm>
          <a:prstGeom prst="rect">
            <a:avLst/>
          </a:prstGeom>
          <a:noFill/>
          <a:ln>
            <a:noFill/>
          </a:ln>
        </p:spPr>
      </p:pic>
    </p:spTree>
  </p:cSld>
  <p:clrMapOvr>
    <a:masterClrMapping/>
  </p:clrMapOvr>
</p:sld>
</file>

<file path=ppt/theme/theme1.xml><?xml version="1.0" encoding="utf-8"?>
<a:theme xmlns:a="http://schemas.openxmlformats.org/drawingml/2006/main"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1AFD1"/>
      </a:accent4>
      <a:accent5>
        <a:srgbClr val="0F9D58"/>
      </a:accent5>
      <a:accent6>
        <a:srgbClr val="9C27B0"/>
      </a:accent6>
      <a:hlink>
        <a:srgbClr val="0F9D58"/>
      </a:hlink>
      <a:folHlink>
        <a:srgbClr val="0F9D5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TotalTime>
  <Words>337</Words>
  <Application>Microsoft Office PowerPoint</Application>
  <PresentationFormat>On-screen Show (16:9)</PresentationFormat>
  <Paragraphs>24</Paragraphs>
  <Slides>7</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Montserrat</vt:lpstr>
      <vt:lpstr>Nunito Medium</vt:lpstr>
      <vt:lpstr>Oswald</vt:lpstr>
      <vt:lpstr>Playfair Display</vt:lpstr>
      <vt:lpstr>Pop</vt:lpstr>
      <vt:lpstr>Welcome To the world of data science</vt:lpstr>
      <vt:lpstr>When we buy some packaged food items, we check its components, manufacturing date, expiry data, weight  details but why? We do it to know what we are consuming, to know our food item, what it can result in…… It is known as EDA(Exploratory data analysis.)</vt:lpstr>
      <vt:lpstr>Exploratory Data Analysis</vt:lpstr>
      <vt:lpstr>Types of EDA</vt:lpstr>
      <vt:lpstr>Steps to perform EDA</vt:lpstr>
      <vt:lpstr>Implementation of EDA</vt:lpstr>
      <vt:lpstr>Thankyou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world of data science</dc:title>
  <cp:lastModifiedBy>HKC</cp:lastModifiedBy>
  <cp:revision>8</cp:revision>
  <dcterms:modified xsi:type="dcterms:W3CDTF">2023-08-12T05:56:25Z</dcterms:modified>
</cp:coreProperties>
</file>